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7"/>
  </p:notesMasterIdLst>
  <p:sldIdLst>
    <p:sldId id="257" r:id="rId3"/>
    <p:sldId id="259" r:id="rId4"/>
    <p:sldId id="258" r:id="rId5"/>
    <p:sldId id="260" r:id="rId6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 Gusti Ngurah Agung Hari Vijaya Kusuma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3F92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5-15T11:49:54.413" idx="1">
    <p:pos x="6000" y="0"/>
    <p:text>aman ga mas gpt ini ?</p:text>
  </p:cm>
</p:cmLst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8baca2625_2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358baca2625_2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8baca2625_2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358baca2625_2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mantap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8baca2625_2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358baca2625_2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8baca2625_2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g358baca2625_2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439350" y="445025"/>
            <a:ext cx="8393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body" idx="1"/>
          </p:nvPr>
        </p:nvSpPr>
        <p:spPr>
          <a:xfrm>
            <a:off x="311700" y="2017425"/>
            <a:ext cx="3999900" cy="25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body" idx="2"/>
          </p:nvPr>
        </p:nvSpPr>
        <p:spPr>
          <a:xfrm>
            <a:off x="4832400" y="2162825"/>
            <a:ext cx="3999900" cy="24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Font typeface="Montserrat"/>
              <a:buNone/>
              <a:defRPr sz="41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Font typeface="Montserrat"/>
              <a:buNone/>
              <a:defRPr sz="4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Font typeface="Montserrat"/>
              <a:buNone/>
              <a:defRPr sz="4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Font typeface="Montserrat"/>
              <a:buNone/>
              <a:defRPr sz="4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Font typeface="Montserrat"/>
              <a:buNone/>
              <a:defRPr sz="4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Font typeface="Montserrat"/>
              <a:buNone/>
              <a:defRPr sz="4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Font typeface="Montserrat"/>
              <a:buNone/>
              <a:defRPr sz="4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Font typeface="Montserrat"/>
              <a:buNone/>
              <a:defRPr sz="4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Font typeface="Montserrat"/>
              <a:buNone/>
              <a:defRPr sz="4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>
            <a:spLocks noGrp="1"/>
          </p:cNvSpPr>
          <p:nvPr>
            <p:ph type="title" hasCustomPrompt="1"/>
          </p:nvPr>
        </p:nvSpPr>
        <p:spPr>
          <a:xfrm>
            <a:off x="3753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6"/>
          <p:cNvSpPr txBox="1">
            <a:spLocks noGrp="1"/>
          </p:cNvSpPr>
          <p:nvPr>
            <p:ph type="title"/>
          </p:nvPr>
        </p:nvSpPr>
        <p:spPr>
          <a:xfrm>
            <a:off x="181942" y="159973"/>
            <a:ext cx="78867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2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03;p27">
            <a:extLst>
              <a:ext uri="{FF2B5EF4-FFF2-40B4-BE49-F238E27FC236}">
                <a16:creationId xmlns:a16="http://schemas.microsoft.com/office/drawing/2014/main" id="{282C6241-64B2-CEFE-1EFB-A3C3333EFB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8146" y="1623922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900" dirty="0">
                <a:latin typeface="Montserrat" panose="00000500000000000000" pitchFamily="2" charset="0"/>
              </a:rPr>
              <a:t>Business Understanding</a:t>
            </a:r>
            <a:endParaRPr sz="900" dirty="0">
              <a:latin typeface="Montserrat" panose="00000500000000000000" pitchFamily="2" charset="0"/>
            </a:endParaRPr>
          </a:p>
        </p:txBody>
      </p:sp>
      <p:sp>
        <p:nvSpPr>
          <p:cNvPr id="5" name="Google Shape;504;p27">
            <a:extLst>
              <a:ext uri="{FF2B5EF4-FFF2-40B4-BE49-F238E27FC236}">
                <a16:creationId xmlns:a16="http://schemas.microsoft.com/office/drawing/2014/main" id="{F4D07A9D-E183-A353-CD8B-F1DFCDD0B53F}"/>
              </a:ext>
            </a:extLst>
          </p:cNvPr>
          <p:cNvSpPr txBox="1">
            <a:spLocks/>
          </p:cNvSpPr>
          <p:nvPr/>
        </p:nvSpPr>
        <p:spPr>
          <a:xfrm>
            <a:off x="428145" y="2041305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Data Understanding</a:t>
            </a:r>
          </a:p>
        </p:txBody>
      </p:sp>
      <p:sp>
        <p:nvSpPr>
          <p:cNvPr id="6" name="Google Shape;505;p27">
            <a:extLst>
              <a:ext uri="{FF2B5EF4-FFF2-40B4-BE49-F238E27FC236}">
                <a16:creationId xmlns:a16="http://schemas.microsoft.com/office/drawing/2014/main" id="{FD6A7291-8667-2A0C-9F0B-EE1F023EFD2A}"/>
              </a:ext>
            </a:extLst>
          </p:cNvPr>
          <p:cNvSpPr txBox="1">
            <a:spLocks/>
          </p:cNvSpPr>
          <p:nvPr/>
        </p:nvSpPr>
        <p:spPr>
          <a:xfrm>
            <a:off x="428142" y="2406226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Data Preparation</a:t>
            </a:r>
          </a:p>
        </p:txBody>
      </p:sp>
      <p:sp>
        <p:nvSpPr>
          <p:cNvPr id="7" name="Google Shape;506;p27">
            <a:extLst>
              <a:ext uri="{FF2B5EF4-FFF2-40B4-BE49-F238E27FC236}">
                <a16:creationId xmlns:a16="http://schemas.microsoft.com/office/drawing/2014/main" id="{0A1C26F8-6484-619D-2503-27E63C63E8E6}"/>
              </a:ext>
            </a:extLst>
          </p:cNvPr>
          <p:cNvSpPr txBox="1">
            <a:spLocks/>
          </p:cNvSpPr>
          <p:nvPr/>
        </p:nvSpPr>
        <p:spPr>
          <a:xfrm>
            <a:off x="428143" y="2777170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Modelling</a:t>
            </a:r>
          </a:p>
        </p:txBody>
      </p:sp>
      <p:sp>
        <p:nvSpPr>
          <p:cNvPr id="8" name="Google Shape;507;p27">
            <a:extLst>
              <a:ext uri="{FF2B5EF4-FFF2-40B4-BE49-F238E27FC236}">
                <a16:creationId xmlns:a16="http://schemas.microsoft.com/office/drawing/2014/main" id="{26D91878-3065-5340-F446-F524F81ECC66}"/>
              </a:ext>
            </a:extLst>
          </p:cNvPr>
          <p:cNvSpPr txBox="1">
            <a:spLocks/>
          </p:cNvSpPr>
          <p:nvPr/>
        </p:nvSpPr>
        <p:spPr>
          <a:xfrm>
            <a:off x="3580185" y="1623921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>
                <a:latin typeface="Montserrat" panose="00000500000000000000" pitchFamily="2" charset="0"/>
              </a:rPr>
              <a:t>10%</a:t>
            </a:r>
            <a:endParaRPr lang="en-US" sz="900" dirty="0">
              <a:latin typeface="Montserrat" panose="00000500000000000000" pitchFamily="2" charset="0"/>
            </a:endParaRPr>
          </a:p>
        </p:txBody>
      </p:sp>
      <p:sp>
        <p:nvSpPr>
          <p:cNvPr id="9" name="Google Shape;508;p27">
            <a:extLst>
              <a:ext uri="{FF2B5EF4-FFF2-40B4-BE49-F238E27FC236}">
                <a16:creationId xmlns:a16="http://schemas.microsoft.com/office/drawing/2014/main" id="{BF4DE7E5-4129-EB57-DE6C-58DE6FCD1B4D}"/>
              </a:ext>
            </a:extLst>
          </p:cNvPr>
          <p:cNvSpPr txBox="1">
            <a:spLocks/>
          </p:cNvSpPr>
          <p:nvPr/>
        </p:nvSpPr>
        <p:spPr>
          <a:xfrm>
            <a:off x="3580184" y="2047395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10%</a:t>
            </a:r>
          </a:p>
        </p:txBody>
      </p:sp>
      <p:sp>
        <p:nvSpPr>
          <p:cNvPr id="10" name="Google Shape;509;p27">
            <a:extLst>
              <a:ext uri="{FF2B5EF4-FFF2-40B4-BE49-F238E27FC236}">
                <a16:creationId xmlns:a16="http://schemas.microsoft.com/office/drawing/2014/main" id="{317A3301-D4B0-9FBD-E326-1E629B41F725}"/>
              </a:ext>
            </a:extLst>
          </p:cNvPr>
          <p:cNvSpPr txBox="1">
            <a:spLocks/>
          </p:cNvSpPr>
          <p:nvPr/>
        </p:nvSpPr>
        <p:spPr>
          <a:xfrm>
            <a:off x="3580183" y="2416285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30%</a:t>
            </a:r>
          </a:p>
        </p:txBody>
      </p:sp>
      <p:sp>
        <p:nvSpPr>
          <p:cNvPr id="11" name="Google Shape;510;p27">
            <a:extLst>
              <a:ext uri="{FF2B5EF4-FFF2-40B4-BE49-F238E27FC236}">
                <a16:creationId xmlns:a16="http://schemas.microsoft.com/office/drawing/2014/main" id="{27D0DD44-7DCB-37D9-7C5A-9016F18375E5}"/>
              </a:ext>
            </a:extLst>
          </p:cNvPr>
          <p:cNvSpPr txBox="1">
            <a:spLocks/>
          </p:cNvSpPr>
          <p:nvPr/>
        </p:nvSpPr>
        <p:spPr>
          <a:xfrm>
            <a:off x="3580183" y="2777170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30%</a:t>
            </a:r>
          </a:p>
        </p:txBody>
      </p:sp>
      <p:sp>
        <p:nvSpPr>
          <p:cNvPr id="16" name="Google Shape;527;p27">
            <a:extLst>
              <a:ext uri="{FF2B5EF4-FFF2-40B4-BE49-F238E27FC236}">
                <a16:creationId xmlns:a16="http://schemas.microsoft.com/office/drawing/2014/main" id="{E9384246-EE73-7C26-3550-B4AE77F50850}"/>
              </a:ext>
            </a:extLst>
          </p:cNvPr>
          <p:cNvSpPr txBox="1">
            <a:spLocks/>
          </p:cNvSpPr>
          <p:nvPr/>
        </p:nvSpPr>
        <p:spPr>
          <a:xfrm>
            <a:off x="428143" y="3285647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Evaluation</a:t>
            </a:r>
          </a:p>
        </p:txBody>
      </p:sp>
      <p:sp>
        <p:nvSpPr>
          <p:cNvPr id="17" name="Google Shape;528;p27">
            <a:extLst>
              <a:ext uri="{FF2B5EF4-FFF2-40B4-BE49-F238E27FC236}">
                <a16:creationId xmlns:a16="http://schemas.microsoft.com/office/drawing/2014/main" id="{D7A92A0E-D23A-1A2D-875A-23C528A2B044}"/>
              </a:ext>
            </a:extLst>
          </p:cNvPr>
          <p:cNvSpPr txBox="1">
            <a:spLocks/>
          </p:cNvSpPr>
          <p:nvPr/>
        </p:nvSpPr>
        <p:spPr>
          <a:xfrm>
            <a:off x="428142" y="3656315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Deployment</a:t>
            </a:r>
          </a:p>
        </p:txBody>
      </p:sp>
      <p:sp>
        <p:nvSpPr>
          <p:cNvPr id="18" name="Google Shape;529;p27">
            <a:extLst>
              <a:ext uri="{FF2B5EF4-FFF2-40B4-BE49-F238E27FC236}">
                <a16:creationId xmlns:a16="http://schemas.microsoft.com/office/drawing/2014/main" id="{EF9E661C-4021-3D69-B406-BB855995685C}"/>
              </a:ext>
            </a:extLst>
          </p:cNvPr>
          <p:cNvSpPr txBox="1">
            <a:spLocks/>
          </p:cNvSpPr>
          <p:nvPr/>
        </p:nvSpPr>
        <p:spPr>
          <a:xfrm>
            <a:off x="3580185" y="3275050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10%</a:t>
            </a:r>
          </a:p>
        </p:txBody>
      </p:sp>
      <p:sp>
        <p:nvSpPr>
          <p:cNvPr id="19" name="Google Shape;530;p27">
            <a:extLst>
              <a:ext uri="{FF2B5EF4-FFF2-40B4-BE49-F238E27FC236}">
                <a16:creationId xmlns:a16="http://schemas.microsoft.com/office/drawing/2014/main" id="{18412A92-DAE6-037F-FDEE-1C629A4F0A7F}"/>
              </a:ext>
            </a:extLst>
          </p:cNvPr>
          <p:cNvSpPr txBox="1">
            <a:spLocks/>
          </p:cNvSpPr>
          <p:nvPr/>
        </p:nvSpPr>
        <p:spPr>
          <a:xfrm>
            <a:off x="3580184" y="3657344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>
                <a:latin typeface="Montserrat" panose="00000500000000000000" pitchFamily="2" charset="0"/>
              </a:rPr>
              <a:t>10%</a:t>
            </a:r>
            <a:endParaRPr lang="en-US" sz="900" dirty="0">
              <a:latin typeface="Montserrat" panose="00000500000000000000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F601B1-E196-94FC-C4EA-CBF87F3C5F70}"/>
              </a:ext>
            </a:extLst>
          </p:cNvPr>
          <p:cNvSpPr/>
          <p:nvPr/>
        </p:nvSpPr>
        <p:spPr>
          <a:xfrm>
            <a:off x="604774" y="1199927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Hard Skills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B4FDDA-6F42-DD7F-FE0F-990966392893}"/>
              </a:ext>
            </a:extLst>
          </p:cNvPr>
          <p:cNvSpPr/>
          <p:nvPr/>
        </p:nvSpPr>
        <p:spPr>
          <a:xfrm>
            <a:off x="3404975" y="1237258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Mastery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D18F45-83C5-2DD5-6D70-77538819F8F5}"/>
              </a:ext>
            </a:extLst>
          </p:cNvPr>
          <p:cNvSpPr/>
          <p:nvPr/>
        </p:nvSpPr>
        <p:spPr>
          <a:xfrm>
            <a:off x="5620870" y="1233721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Notes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91DA861-68FA-3F94-ECA3-C7022F0C3D7D}"/>
              </a:ext>
            </a:extLst>
          </p:cNvPr>
          <p:cNvSpPr txBox="1"/>
          <p:nvPr/>
        </p:nvSpPr>
        <p:spPr>
          <a:xfrm>
            <a:off x="5573799" y="1629665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 err="1">
                <a:latin typeface="Montserrat" panose="00000500000000000000" pitchFamily="2" charset="0"/>
              </a:rPr>
              <a:t>Perlu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meningkatkan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Wawasan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tentang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bisnis</a:t>
            </a:r>
            <a:r>
              <a:rPr lang="en-ID" sz="900" dirty="0">
                <a:latin typeface="Montserrat" panose="00000500000000000000" pitchFamily="2" charset="0"/>
              </a:rPr>
              <a:t>, dan proses </a:t>
            </a:r>
            <a:r>
              <a:rPr lang="en-ID" sz="900" dirty="0" err="1">
                <a:latin typeface="Montserrat" panose="00000500000000000000" pitchFamily="2" charset="0"/>
              </a:rPr>
              <a:t>bisnis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dibaliknya</a:t>
            </a:r>
            <a:r>
              <a:rPr lang="en-ID" sz="900" dirty="0"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D7301F-9E21-B8CC-865C-FA31470C847C}"/>
              </a:ext>
            </a:extLst>
          </p:cNvPr>
          <p:cNvSpPr txBox="1"/>
          <p:nvPr/>
        </p:nvSpPr>
        <p:spPr>
          <a:xfrm>
            <a:off x="5573798" y="2038968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 err="1">
                <a:latin typeface="Montserrat" panose="00000500000000000000" pitchFamily="2" charset="0"/>
              </a:rPr>
              <a:t>Tingkatkan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pemahaman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tentang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bisnis</a:t>
            </a:r>
            <a:r>
              <a:rPr lang="en-ID" sz="900" dirty="0">
                <a:latin typeface="Montserrat" panose="00000500000000000000" pitchFamily="2" charset="0"/>
              </a:rPr>
              <a:t>, dan </a:t>
            </a:r>
            <a:r>
              <a:rPr lang="en-ID" sz="900" dirty="0" err="1">
                <a:latin typeface="Montserrat" panose="00000500000000000000" pitchFamily="2" charset="0"/>
              </a:rPr>
              <a:t>fitur</a:t>
            </a:r>
            <a:r>
              <a:rPr lang="en-ID" sz="900" dirty="0">
                <a:latin typeface="Montserrat" panose="00000500000000000000" pitchFamily="2" charset="0"/>
              </a:rPr>
              <a:t>” yang </a:t>
            </a:r>
            <a:r>
              <a:rPr lang="en-ID" sz="900" dirty="0" err="1">
                <a:latin typeface="Montserrat" panose="00000500000000000000" pitchFamily="2" charset="0"/>
              </a:rPr>
              <a:t>ada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dalam</a:t>
            </a:r>
            <a:r>
              <a:rPr lang="en-ID" sz="900" dirty="0">
                <a:latin typeface="Montserrat" panose="00000500000000000000" pitchFamily="2" charset="0"/>
              </a:rPr>
              <a:t> data </a:t>
            </a:r>
            <a:r>
              <a:rPr lang="en-ID" sz="900" dirty="0" err="1">
                <a:latin typeface="Montserrat" panose="00000500000000000000" pitchFamily="2" charset="0"/>
              </a:rPr>
              <a:t>bisnis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BC34D7-FC13-46AB-2A22-D24A1C5BEE85}"/>
              </a:ext>
            </a:extLst>
          </p:cNvPr>
          <p:cNvSpPr txBox="1"/>
          <p:nvPr/>
        </p:nvSpPr>
        <p:spPr>
          <a:xfrm>
            <a:off x="5574149" y="2403966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>
                <a:latin typeface="Montserrat" panose="00000500000000000000" pitchFamily="2" charset="0"/>
              </a:rPr>
              <a:t>Hanya </a:t>
            </a:r>
            <a:r>
              <a:rPr lang="en-ID" sz="900" dirty="0" err="1">
                <a:latin typeface="Montserrat" panose="00000500000000000000" pitchFamily="2" charset="0"/>
              </a:rPr>
              <a:t>memahami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cara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preparasi</a:t>
            </a:r>
            <a:r>
              <a:rPr lang="en-ID" sz="900" dirty="0">
                <a:latin typeface="Montserrat" panose="00000500000000000000" pitchFamily="2" charset="0"/>
              </a:rPr>
              <a:t> data, </a:t>
            </a:r>
            <a:r>
              <a:rPr lang="en-ID" sz="900" dirty="0" err="1">
                <a:latin typeface="Montserrat" panose="00000500000000000000" pitchFamily="2" charset="0"/>
              </a:rPr>
              <a:t>Namun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belum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dapat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melakukannya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dengan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efektif</a:t>
            </a:r>
            <a:r>
              <a:rPr lang="en-ID" sz="900" dirty="0">
                <a:latin typeface="Montserrat" panose="00000500000000000000" pitchFamily="2" charset="0"/>
              </a:rPr>
              <a:t> dan </a:t>
            </a:r>
            <a:r>
              <a:rPr lang="en-ID" sz="900" dirty="0" err="1">
                <a:latin typeface="Montserrat" panose="00000500000000000000" pitchFamily="2" charset="0"/>
              </a:rPr>
              <a:t>sesuai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sasaran</a:t>
            </a:r>
            <a:r>
              <a:rPr lang="en-ID" sz="900" dirty="0"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C0980A-5689-9A6C-6DD9-1F01923BF7C8}"/>
              </a:ext>
            </a:extLst>
          </p:cNvPr>
          <p:cNvSpPr txBox="1"/>
          <p:nvPr/>
        </p:nvSpPr>
        <p:spPr>
          <a:xfrm>
            <a:off x="5573797" y="2785155"/>
            <a:ext cx="348244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>
                <a:latin typeface="Montserrat" panose="00000500000000000000" pitchFamily="2" charset="0"/>
              </a:rPr>
              <a:t>Masih </a:t>
            </a:r>
            <a:r>
              <a:rPr lang="en-ID" sz="900" dirty="0" err="1">
                <a:latin typeface="Montserrat" panose="00000500000000000000" pitchFamily="2" charset="0"/>
              </a:rPr>
              <a:t>bingung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memilih</a:t>
            </a:r>
            <a:r>
              <a:rPr lang="en-ID" sz="900" dirty="0">
                <a:latin typeface="Montserrat" panose="00000500000000000000" pitchFamily="2" charset="0"/>
              </a:rPr>
              <a:t> model yang </a:t>
            </a:r>
            <a:r>
              <a:rPr lang="en-ID" sz="900" dirty="0" err="1">
                <a:latin typeface="Montserrat" panose="00000500000000000000" pitchFamily="2" charset="0"/>
              </a:rPr>
              <a:t>sesuai</a:t>
            </a:r>
            <a:r>
              <a:rPr lang="en-ID" sz="900" dirty="0">
                <a:latin typeface="Montserrat" panose="00000500000000000000" pitchFamily="2" charset="0"/>
              </a:rPr>
              <a:t> dan </a:t>
            </a:r>
            <a:r>
              <a:rPr lang="en-ID" sz="900" dirty="0" err="1">
                <a:latin typeface="Montserrat" panose="00000500000000000000" pitchFamily="2" charset="0"/>
              </a:rPr>
              <a:t>belum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sepenuhnya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paham</a:t>
            </a:r>
            <a:r>
              <a:rPr lang="en-ID" sz="900" dirty="0">
                <a:latin typeface="Montserrat" panose="00000500000000000000" pitchFamily="2" charset="0"/>
              </a:rPr>
              <a:t> tuning pada level </a:t>
            </a:r>
            <a:r>
              <a:rPr lang="en-ID" sz="900" dirty="0" err="1">
                <a:latin typeface="Montserrat" panose="00000500000000000000" pitchFamily="2" charset="0"/>
              </a:rPr>
              <a:t>arsitektur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untuk</a:t>
            </a:r>
            <a:r>
              <a:rPr lang="en-ID" sz="900" dirty="0">
                <a:latin typeface="Montserrat" panose="00000500000000000000" pitchFamily="2" charset="0"/>
              </a:rPr>
              <a:t> deep learning.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20B3-09C7-BEF6-06CA-43E95EA70DB0}"/>
              </a:ext>
            </a:extLst>
          </p:cNvPr>
          <p:cNvSpPr txBox="1"/>
          <p:nvPr/>
        </p:nvSpPr>
        <p:spPr>
          <a:xfrm>
            <a:off x="5573797" y="3280214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>
                <a:latin typeface="Montserrat" panose="00000500000000000000" pitchFamily="2" charset="0"/>
              </a:rPr>
              <a:t>Masih </a:t>
            </a:r>
            <a:r>
              <a:rPr lang="en-ID" sz="900" dirty="0" err="1">
                <a:latin typeface="Montserrat" panose="00000500000000000000" pitchFamily="2" charset="0"/>
              </a:rPr>
              <a:t>bingung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membaca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hasil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evaluasi</a:t>
            </a:r>
            <a:r>
              <a:rPr lang="en-ID" sz="900" dirty="0">
                <a:latin typeface="Montserrat" panose="00000500000000000000" pitchFamily="2" charset="0"/>
              </a:rPr>
              <a:t>, </a:t>
            </a:r>
            <a:r>
              <a:rPr lang="sv-SE" sz="900" dirty="0">
                <a:latin typeface="Montserrat" panose="00000500000000000000" pitchFamily="2" charset="0"/>
              </a:rPr>
              <a:t>belum bisa menghubungkan dengan masalah bisnis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9FF511-206A-2C7C-0AD8-7E54BD88F4AC}"/>
              </a:ext>
            </a:extLst>
          </p:cNvPr>
          <p:cNvSpPr txBox="1"/>
          <p:nvPr/>
        </p:nvSpPr>
        <p:spPr>
          <a:xfrm>
            <a:off x="5573797" y="3652180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 err="1">
                <a:latin typeface="Montserrat" panose="00000500000000000000" pitchFamily="2" charset="0"/>
              </a:rPr>
              <a:t>Pernah</a:t>
            </a:r>
            <a:r>
              <a:rPr lang="en-ID" sz="900" dirty="0">
                <a:latin typeface="Montserrat" panose="00000500000000000000" pitchFamily="2" charset="0"/>
              </a:rPr>
              <a:t> deploy </a:t>
            </a:r>
            <a:r>
              <a:rPr lang="en-ID" sz="900" dirty="0" err="1">
                <a:latin typeface="Montserrat" panose="00000500000000000000" pitchFamily="2" charset="0"/>
              </a:rPr>
              <a:t>sederhana</a:t>
            </a:r>
            <a:r>
              <a:rPr lang="en-ID" sz="900" dirty="0">
                <a:latin typeface="Montserrat" panose="00000500000000000000" pitchFamily="2" charset="0"/>
              </a:rPr>
              <a:t> pada </a:t>
            </a:r>
            <a:r>
              <a:rPr lang="en-ID" sz="900" dirty="0" err="1">
                <a:latin typeface="Montserrat" panose="00000500000000000000" pitchFamily="2" charset="0"/>
              </a:rPr>
              <a:t>perangkat</a:t>
            </a:r>
            <a:r>
              <a:rPr lang="en-ID" sz="900" dirty="0">
                <a:latin typeface="Montserrat" panose="00000500000000000000" pitchFamily="2" charset="0"/>
              </a:rPr>
              <a:t> IoT, Web, </a:t>
            </a:r>
            <a:r>
              <a:rPr lang="en-ID" sz="900" dirty="0" err="1">
                <a:latin typeface="Montserrat" panose="00000500000000000000" pitchFamily="2" charset="0"/>
              </a:rPr>
              <a:t>tapi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belum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menguasai</a:t>
            </a:r>
            <a:r>
              <a:rPr lang="en-ID" sz="900" dirty="0">
                <a:latin typeface="Montserrat" panose="00000500000000000000" pitchFamily="2" charset="0"/>
              </a:rPr>
              <a:t> deploy yang </a:t>
            </a:r>
            <a:r>
              <a:rPr lang="en-ID" sz="900" dirty="0" err="1">
                <a:latin typeface="Montserrat" panose="00000500000000000000" pitchFamily="2" charset="0"/>
              </a:rPr>
              <a:t>cepat</a:t>
            </a:r>
            <a:r>
              <a:rPr lang="en-ID" sz="900" dirty="0">
                <a:latin typeface="Montserrat" panose="00000500000000000000" pitchFamily="2" charset="0"/>
              </a:rPr>
              <a:t> dan cost effective.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9C939DA-425B-5328-7A62-3609BAB0A6BA}"/>
              </a:ext>
            </a:extLst>
          </p:cNvPr>
          <p:cNvSpPr txBox="1"/>
          <p:nvPr/>
        </p:nvSpPr>
        <p:spPr>
          <a:xfrm>
            <a:off x="604774" y="364402"/>
            <a:ext cx="313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3F929C"/>
                </a:solidFill>
                <a:latin typeface="Montserrat" panose="00000500000000000000" pitchFamily="2" charset="0"/>
              </a:rPr>
              <a:t>Learning reflection</a:t>
            </a:r>
            <a:endParaRPr lang="en-ID" sz="1800" b="1" dirty="0">
              <a:solidFill>
                <a:srgbClr val="3F929C"/>
              </a:solidFill>
              <a:latin typeface="Montserrat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105EE11-080C-8761-7DBC-E29208057122}"/>
              </a:ext>
            </a:extLst>
          </p:cNvPr>
          <p:cNvSpPr txBox="1"/>
          <p:nvPr/>
        </p:nvSpPr>
        <p:spPr>
          <a:xfrm>
            <a:off x="604774" y="696378"/>
            <a:ext cx="5990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Montserrat" panose="00000500000000000000" pitchFamily="2" charset="0"/>
              </a:rPr>
              <a:t>Skills I need to achieve my target and my mastery progress</a:t>
            </a:r>
            <a:endParaRPr lang="en-ID" sz="1200" b="1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03;p27">
            <a:extLst>
              <a:ext uri="{FF2B5EF4-FFF2-40B4-BE49-F238E27FC236}">
                <a16:creationId xmlns:a16="http://schemas.microsoft.com/office/drawing/2014/main" id="{50F119B4-EB45-F5B3-715B-8DF4E88DC8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8146" y="1623922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900" dirty="0">
                <a:latin typeface="Montserrat" panose="00000500000000000000" pitchFamily="2" charset="0"/>
              </a:rPr>
              <a:t>Business Understanding</a:t>
            </a:r>
            <a:endParaRPr sz="900" dirty="0">
              <a:latin typeface="Montserrat" panose="00000500000000000000" pitchFamily="2" charset="0"/>
            </a:endParaRPr>
          </a:p>
        </p:txBody>
      </p:sp>
      <p:sp>
        <p:nvSpPr>
          <p:cNvPr id="7" name="Google Shape;504;p27">
            <a:extLst>
              <a:ext uri="{FF2B5EF4-FFF2-40B4-BE49-F238E27FC236}">
                <a16:creationId xmlns:a16="http://schemas.microsoft.com/office/drawing/2014/main" id="{F47A0B52-9151-9BEB-1182-306E46E718CA}"/>
              </a:ext>
            </a:extLst>
          </p:cNvPr>
          <p:cNvSpPr txBox="1">
            <a:spLocks/>
          </p:cNvSpPr>
          <p:nvPr/>
        </p:nvSpPr>
        <p:spPr>
          <a:xfrm>
            <a:off x="428145" y="2041305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Data Understanding</a:t>
            </a:r>
          </a:p>
        </p:txBody>
      </p:sp>
      <p:sp>
        <p:nvSpPr>
          <p:cNvPr id="8" name="Google Shape;505;p27">
            <a:extLst>
              <a:ext uri="{FF2B5EF4-FFF2-40B4-BE49-F238E27FC236}">
                <a16:creationId xmlns:a16="http://schemas.microsoft.com/office/drawing/2014/main" id="{4FA3537C-BFA4-16DD-3B80-DC7D3A3D8378}"/>
              </a:ext>
            </a:extLst>
          </p:cNvPr>
          <p:cNvSpPr txBox="1">
            <a:spLocks/>
          </p:cNvSpPr>
          <p:nvPr/>
        </p:nvSpPr>
        <p:spPr>
          <a:xfrm>
            <a:off x="428142" y="2406226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Data Preparation</a:t>
            </a:r>
          </a:p>
        </p:txBody>
      </p:sp>
      <p:sp>
        <p:nvSpPr>
          <p:cNvPr id="9" name="Google Shape;506;p27">
            <a:extLst>
              <a:ext uri="{FF2B5EF4-FFF2-40B4-BE49-F238E27FC236}">
                <a16:creationId xmlns:a16="http://schemas.microsoft.com/office/drawing/2014/main" id="{DD11DD21-95C9-B456-D0DF-59B50947CA4D}"/>
              </a:ext>
            </a:extLst>
          </p:cNvPr>
          <p:cNvSpPr txBox="1">
            <a:spLocks/>
          </p:cNvSpPr>
          <p:nvPr/>
        </p:nvSpPr>
        <p:spPr>
          <a:xfrm>
            <a:off x="428142" y="3022192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Modelling</a:t>
            </a:r>
          </a:p>
        </p:txBody>
      </p:sp>
      <p:sp>
        <p:nvSpPr>
          <p:cNvPr id="10" name="Google Shape;507;p27">
            <a:extLst>
              <a:ext uri="{FF2B5EF4-FFF2-40B4-BE49-F238E27FC236}">
                <a16:creationId xmlns:a16="http://schemas.microsoft.com/office/drawing/2014/main" id="{B0E24B3D-2946-5877-6C80-2F0887230F63}"/>
              </a:ext>
            </a:extLst>
          </p:cNvPr>
          <p:cNvSpPr txBox="1">
            <a:spLocks/>
          </p:cNvSpPr>
          <p:nvPr/>
        </p:nvSpPr>
        <p:spPr>
          <a:xfrm>
            <a:off x="3580185" y="1623921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+40%</a:t>
            </a:r>
          </a:p>
        </p:txBody>
      </p:sp>
      <p:sp>
        <p:nvSpPr>
          <p:cNvPr id="11" name="Google Shape;508;p27">
            <a:extLst>
              <a:ext uri="{FF2B5EF4-FFF2-40B4-BE49-F238E27FC236}">
                <a16:creationId xmlns:a16="http://schemas.microsoft.com/office/drawing/2014/main" id="{8E3C52F0-3EE3-5A28-83BB-B45B837F58C0}"/>
              </a:ext>
            </a:extLst>
          </p:cNvPr>
          <p:cNvSpPr txBox="1">
            <a:spLocks/>
          </p:cNvSpPr>
          <p:nvPr/>
        </p:nvSpPr>
        <p:spPr>
          <a:xfrm>
            <a:off x="3580184" y="2047395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+40%</a:t>
            </a:r>
          </a:p>
        </p:txBody>
      </p:sp>
      <p:sp>
        <p:nvSpPr>
          <p:cNvPr id="12" name="Google Shape;509;p27">
            <a:extLst>
              <a:ext uri="{FF2B5EF4-FFF2-40B4-BE49-F238E27FC236}">
                <a16:creationId xmlns:a16="http://schemas.microsoft.com/office/drawing/2014/main" id="{F77EA0FC-F37F-D423-1AC7-96171B270F80}"/>
              </a:ext>
            </a:extLst>
          </p:cNvPr>
          <p:cNvSpPr txBox="1">
            <a:spLocks/>
          </p:cNvSpPr>
          <p:nvPr/>
        </p:nvSpPr>
        <p:spPr>
          <a:xfrm>
            <a:off x="3580183" y="2416285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+20%</a:t>
            </a:r>
          </a:p>
        </p:txBody>
      </p:sp>
      <p:sp>
        <p:nvSpPr>
          <p:cNvPr id="13" name="Google Shape;510;p27">
            <a:extLst>
              <a:ext uri="{FF2B5EF4-FFF2-40B4-BE49-F238E27FC236}">
                <a16:creationId xmlns:a16="http://schemas.microsoft.com/office/drawing/2014/main" id="{519EE857-787B-32FC-FB69-0237B44E4ABD}"/>
              </a:ext>
            </a:extLst>
          </p:cNvPr>
          <p:cNvSpPr txBox="1">
            <a:spLocks/>
          </p:cNvSpPr>
          <p:nvPr/>
        </p:nvSpPr>
        <p:spPr>
          <a:xfrm>
            <a:off x="3580182" y="3022192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+20%</a:t>
            </a:r>
          </a:p>
        </p:txBody>
      </p:sp>
      <p:sp>
        <p:nvSpPr>
          <p:cNvPr id="14" name="Google Shape;527;p27">
            <a:extLst>
              <a:ext uri="{FF2B5EF4-FFF2-40B4-BE49-F238E27FC236}">
                <a16:creationId xmlns:a16="http://schemas.microsoft.com/office/drawing/2014/main" id="{A27B66A5-6929-BDA6-9907-7CC2C4C1426D}"/>
              </a:ext>
            </a:extLst>
          </p:cNvPr>
          <p:cNvSpPr txBox="1">
            <a:spLocks/>
          </p:cNvSpPr>
          <p:nvPr/>
        </p:nvSpPr>
        <p:spPr>
          <a:xfrm>
            <a:off x="428144" y="3695090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Evaluation</a:t>
            </a:r>
          </a:p>
        </p:txBody>
      </p:sp>
      <p:sp>
        <p:nvSpPr>
          <p:cNvPr id="15" name="Google Shape;528;p27">
            <a:extLst>
              <a:ext uri="{FF2B5EF4-FFF2-40B4-BE49-F238E27FC236}">
                <a16:creationId xmlns:a16="http://schemas.microsoft.com/office/drawing/2014/main" id="{F6230227-E462-D519-E8CD-6D6EB7D43063}"/>
              </a:ext>
            </a:extLst>
          </p:cNvPr>
          <p:cNvSpPr txBox="1">
            <a:spLocks/>
          </p:cNvSpPr>
          <p:nvPr/>
        </p:nvSpPr>
        <p:spPr>
          <a:xfrm>
            <a:off x="428141" y="4341758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Deployment</a:t>
            </a:r>
          </a:p>
        </p:txBody>
      </p:sp>
      <p:sp>
        <p:nvSpPr>
          <p:cNvPr id="16" name="Google Shape;529;p27">
            <a:extLst>
              <a:ext uri="{FF2B5EF4-FFF2-40B4-BE49-F238E27FC236}">
                <a16:creationId xmlns:a16="http://schemas.microsoft.com/office/drawing/2014/main" id="{E99E6AB6-AC3E-43A8-6FD2-BD271A83738F}"/>
              </a:ext>
            </a:extLst>
          </p:cNvPr>
          <p:cNvSpPr txBox="1">
            <a:spLocks/>
          </p:cNvSpPr>
          <p:nvPr/>
        </p:nvSpPr>
        <p:spPr>
          <a:xfrm>
            <a:off x="3580186" y="3684493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+40%</a:t>
            </a:r>
          </a:p>
        </p:txBody>
      </p:sp>
      <p:sp>
        <p:nvSpPr>
          <p:cNvPr id="17" name="Google Shape;530;p27">
            <a:extLst>
              <a:ext uri="{FF2B5EF4-FFF2-40B4-BE49-F238E27FC236}">
                <a16:creationId xmlns:a16="http://schemas.microsoft.com/office/drawing/2014/main" id="{664E253F-D789-DFBC-AD23-4C9F5C808AF0}"/>
              </a:ext>
            </a:extLst>
          </p:cNvPr>
          <p:cNvSpPr txBox="1">
            <a:spLocks/>
          </p:cNvSpPr>
          <p:nvPr/>
        </p:nvSpPr>
        <p:spPr>
          <a:xfrm>
            <a:off x="3580183" y="4342787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+40%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B914AA-2213-56CF-1B13-599434B7CBE8}"/>
              </a:ext>
            </a:extLst>
          </p:cNvPr>
          <p:cNvSpPr/>
          <p:nvPr/>
        </p:nvSpPr>
        <p:spPr>
          <a:xfrm>
            <a:off x="604774" y="1199927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Hard Skills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D46A83-C82A-F24C-DF7A-50718DBBD461}"/>
              </a:ext>
            </a:extLst>
          </p:cNvPr>
          <p:cNvSpPr/>
          <p:nvPr/>
        </p:nvSpPr>
        <p:spPr>
          <a:xfrm>
            <a:off x="3404975" y="1237258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Mastery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FF6C51-7C5C-F520-7037-6649FD142CDB}"/>
              </a:ext>
            </a:extLst>
          </p:cNvPr>
          <p:cNvSpPr/>
          <p:nvPr/>
        </p:nvSpPr>
        <p:spPr>
          <a:xfrm>
            <a:off x="5620870" y="1233721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Notes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BA4FB90-114A-E4ED-327B-9B49AEBA1C0D}"/>
              </a:ext>
            </a:extLst>
          </p:cNvPr>
          <p:cNvSpPr txBox="1"/>
          <p:nvPr/>
        </p:nvSpPr>
        <p:spPr>
          <a:xfrm>
            <a:off x="5573799" y="1629665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n-NO" sz="900" dirty="0">
                <a:latin typeface="Montserrat" panose="00000500000000000000" pitchFamily="2" charset="0"/>
              </a:rPr>
              <a:t>Pelajari Business for Data Analyst di platform seperti Rakamin, coursera, dll. Pelajari studi kasus nyata. 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3A27F2-B8CB-68E1-51EA-6B9CCA9DDFE8}"/>
              </a:ext>
            </a:extLst>
          </p:cNvPr>
          <p:cNvSpPr txBox="1"/>
          <p:nvPr/>
        </p:nvSpPr>
        <p:spPr>
          <a:xfrm>
            <a:off x="5573798" y="2038968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 err="1">
                <a:latin typeface="Montserrat" panose="00000500000000000000" pitchFamily="2" charset="0"/>
              </a:rPr>
              <a:t>Pelajari</a:t>
            </a:r>
            <a:r>
              <a:rPr lang="en-ID" sz="900" dirty="0">
                <a:latin typeface="Montserrat" panose="00000500000000000000" pitchFamily="2" charset="0"/>
              </a:rPr>
              <a:t> EDA </a:t>
            </a:r>
            <a:r>
              <a:rPr lang="en-ID" sz="900" dirty="0" err="1">
                <a:latin typeface="Montserrat" panose="00000500000000000000" pitchFamily="2" charset="0"/>
              </a:rPr>
              <a:t>mendalam</a:t>
            </a:r>
            <a:r>
              <a:rPr lang="en-ID" sz="900" dirty="0">
                <a:latin typeface="Montserrat" panose="00000500000000000000" pitchFamily="2" charset="0"/>
              </a:rPr>
              <a:t> , dan </a:t>
            </a:r>
            <a:r>
              <a:rPr lang="en-ID" sz="900" dirty="0" err="1">
                <a:latin typeface="Montserrat" panose="00000500000000000000" pitchFamily="2" charset="0"/>
              </a:rPr>
              <a:t>coba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aplikasikan</a:t>
            </a:r>
            <a:r>
              <a:rPr lang="en-ID" sz="900" dirty="0">
                <a:latin typeface="Montserrat" panose="00000500000000000000" pitchFamily="2" charset="0"/>
              </a:rPr>
              <a:t>. </a:t>
            </a:r>
            <a:r>
              <a:rPr lang="en-ID" sz="900" dirty="0" err="1">
                <a:latin typeface="Montserrat" panose="00000500000000000000" pitchFamily="2" charset="0"/>
              </a:rPr>
              <a:t>Pahami</a:t>
            </a:r>
            <a:r>
              <a:rPr lang="en-ID" sz="900" dirty="0">
                <a:latin typeface="Montserrat" panose="00000500000000000000" pitchFamily="2" charset="0"/>
              </a:rPr>
              <a:t> ETL process yang </a:t>
            </a:r>
            <a:r>
              <a:rPr lang="en-ID" sz="900" dirty="0" err="1">
                <a:latin typeface="Montserrat" panose="00000500000000000000" pitchFamily="2" charset="0"/>
              </a:rPr>
              <a:t>sesuai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dengan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masalahn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bisnis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F633F1-0C8D-2FD8-12B9-AE9B43BB464C}"/>
              </a:ext>
            </a:extLst>
          </p:cNvPr>
          <p:cNvSpPr txBox="1"/>
          <p:nvPr/>
        </p:nvSpPr>
        <p:spPr>
          <a:xfrm>
            <a:off x="5574149" y="2403966"/>
            <a:ext cx="3482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 err="1">
                <a:latin typeface="Montserrat" panose="00000500000000000000" pitchFamily="2" charset="0"/>
              </a:rPr>
              <a:t>Fokus</a:t>
            </a:r>
            <a:r>
              <a:rPr lang="en-ID" sz="900" dirty="0">
                <a:latin typeface="Montserrat" panose="00000500000000000000" pitchFamily="2" charset="0"/>
              </a:rPr>
              <a:t> pada </a:t>
            </a:r>
            <a:r>
              <a:rPr lang="en-ID" sz="900" dirty="0" err="1">
                <a:latin typeface="Montserrat" panose="00000500000000000000" pitchFamily="2" charset="0"/>
              </a:rPr>
              <a:t>praktik</a:t>
            </a:r>
            <a:r>
              <a:rPr lang="en-ID" sz="900" dirty="0">
                <a:latin typeface="Montserrat" panose="00000500000000000000" pitchFamily="2" charset="0"/>
              </a:rPr>
              <a:t> preprocessing </a:t>
            </a:r>
            <a:r>
              <a:rPr lang="en-ID" sz="900" dirty="0" err="1">
                <a:latin typeface="Montserrat" panose="00000500000000000000" pitchFamily="2" charset="0"/>
              </a:rPr>
              <a:t>nyata</a:t>
            </a:r>
            <a:r>
              <a:rPr lang="en-ID" sz="900" dirty="0">
                <a:latin typeface="Montserrat" panose="00000500000000000000" pitchFamily="2" charset="0"/>
              </a:rPr>
              <a:t> (outlier, encoding, imbalance handling), </a:t>
            </a:r>
            <a:r>
              <a:rPr lang="en-ID" sz="900" dirty="0" err="1">
                <a:latin typeface="Montserrat" panose="00000500000000000000" pitchFamily="2" charset="0"/>
              </a:rPr>
              <a:t>Gunakan</a:t>
            </a:r>
            <a:r>
              <a:rPr lang="en-ID" sz="900" dirty="0">
                <a:latin typeface="Montserrat" panose="00000500000000000000" pitchFamily="2" charset="0"/>
              </a:rPr>
              <a:t> dataset open </a:t>
            </a:r>
            <a:r>
              <a:rPr lang="en-ID" sz="900" dirty="0" err="1">
                <a:latin typeface="Montserrat" panose="00000500000000000000" pitchFamily="2" charset="0"/>
              </a:rPr>
              <a:t>seperti</a:t>
            </a:r>
            <a:r>
              <a:rPr lang="en-ID" sz="900" dirty="0">
                <a:latin typeface="Montserrat" panose="00000500000000000000" pitchFamily="2" charset="0"/>
              </a:rPr>
              <a:t> Kaggle dan </a:t>
            </a:r>
            <a:r>
              <a:rPr lang="en-ID" sz="900" dirty="0" err="1">
                <a:latin typeface="Montserrat" panose="00000500000000000000" pitchFamily="2" charset="0"/>
              </a:rPr>
              <a:t>jangan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lupa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terapkan</a:t>
            </a:r>
            <a:r>
              <a:rPr lang="en-ID" sz="900" dirty="0">
                <a:latin typeface="Montserrat" panose="00000500000000000000" pitchFamily="2" charset="0"/>
              </a:rPr>
              <a:t> uji </a:t>
            </a:r>
            <a:r>
              <a:rPr lang="en-ID" sz="900" dirty="0" err="1">
                <a:latin typeface="Montserrat" panose="00000500000000000000" pitchFamily="2" charset="0"/>
              </a:rPr>
              <a:t>statistika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sebelum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menentukan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fitur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D39F98-B828-3D8D-C739-32198CB783F6}"/>
              </a:ext>
            </a:extLst>
          </p:cNvPr>
          <p:cNvSpPr txBox="1"/>
          <p:nvPr/>
        </p:nvSpPr>
        <p:spPr>
          <a:xfrm>
            <a:off x="5573796" y="3030177"/>
            <a:ext cx="3482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Montserrat" panose="00000500000000000000" pitchFamily="2" charset="0"/>
              </a:rPr>
              <a:t>P</a:t>
            </a:r>
            <a:r>
              <a:rPr lang="en-ID" sz="900" dirty="0" err="1">
                <a:latin typeface="Montserrat" panose="00000500000000000000" pitchFamily="2" charset="0"/>
              </a:rPr>
              <a:t>erbanyak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membaca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jurnal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baik</a:t>
            </a:r>
            <a:r>
              <a:rPr lang="en-ID" sz="900" dirty="0">
                <a:latin typeface="Montserrat" panose="00000500000000000000" pitchFamily="2" charset="0"/>
              </a:rPr>
              <a:t> yang </a:t>
            </a:r>
            <a:r>
              <a:rPr lang="en-ID" sz="900" dirty="0" err="1">
                <a:latin typeface="Montserrat" panose="00000500000000000000" pitchFamily="2" charset="0"/>
              </a:rPr>
              <a:t>mengangkat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metodologi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untuk</a:t>
            </a:r>
            <a:r>
              <a:rPr lang="en-ID" sz="900" dirty="0">
                <a:latin typeface="Montserrat" panose="00000500000000000000" pitchFamily="2" charset="0"/>
              </a:rPr>
              <a:t> machine learning </a:t>
            </a:r>
            <a:r>
              <a:rPr lang="en-ID" sz="900" dirty="0" err="1">
                <a:latin typeface="Montserrat" panose="00000500000000000000" pitchFamily="2" charset="0"/>
              </a:rPr>
              <a:t>klasik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US" sz="900" dirty="0" err="1">
                <a:latin typeface="Montserrat" panose="00000500000000000000" pitchFamily="2" charset="0"/>
              </a:rPr>
              <a:t>Maupun</a:t>
            </a:r>
            <a:r>
              <a:rPr lang="en-US" sz="900" dirty="0">
                <a:latin typeface="Montserrat" panose="00000500000000000000" pitchFamily="2" charset="0"/>
              </a:rPr>
              <a:t> </a:t>
            </a:r>
            <a:r>
              <a:rPr lang="en-US" sz="900" dirty="0" err="1">
                <a:latin typeface="Montserrat" panose="00000500000000000000" pitchFamily="2" charset="0"/>
              </a:rPr>
              <a:t>untuk</a:t>
            </a:r>
            <a:r>
              <a:rPr lang="en-US" sz="900" dirty="0">
                <a:latin typeface="Montserrat" panose="00000500000000000000" pitchFamily="2" charset="0"/>
              </a:rPr>
              <a:t> deep learning, </a:t>
            </a:r>
            <a:r>
              <a:rPr lang="en-US" sz="900" dirty="0" err="1">
                <a:latin typeface="Montserrat" panose="00000500000000000000" pitchFamily="2" charset="0"/>
              </a:rPr>
              <a:t>Pelajari</a:t>
            </a:r>
            <a:r>
              <a:rPr lang="en-US" sz="900" dirty="0">
                <a:latin typeface="Montserrat" panose="00000500000000000000" pitchFamily="2" charset="0"/>
              </a:rPr>
              <a:t> juga </a:t>
            </a:r>
            <a:r>
              <a:rPr lang="en-US" sz="900" dirty="0" err="1">
                <a:latin typeface="Montserrat" panose="00000500000000000000" pitchFamily="2" charset="0"/>
              </a:rPr>
              <a:t>jurnal</a:t>
            </a:r>
            <a:r>
              <a:rPr lang="en-US" sz="900" dirty="0">
                <a:latin typeface="Montserrat" panose="00000500000000000000" pitchFamily="2" charset="0"/>
              </a:rPr>
              <a:t> </a:t>
            </a:r>
            <a:r>
              <a:rPr lang="en-US" sz="900" dirty="0" err="1">
                <a:latin typeface="Montserrat" panose="00000500000000000000" pitchFamily="2" charset="0"/>
              </a:rPr>
              <a:t>statistik</a:t>
            </a:r>
            <a:r>
              <a:rPr lang="en-US" sz="900" dirty="0">
                <a:latin typeface="Montserrat" panose="00000500000000000000" pitchFamily="2" charset="0"/>
              </a:rPr>
              <a:t>  </a:t>
            </a:r>
            <a:r>
              <a:rPr lang="en-US" sz="900" dirty="0" err="1">
                <a:latin typeface="Montserrat" panose="00000500000000000000" pitchFamily="2" charset="0"/>
              </a:rPr>
              <a:t>untuk</a:t>
            </a:r>
            <a:r>
              <a:rPr lang="en-US" sz="900" dirty="0">
                <a:latin typeface="Montserrat" panose="00000500000000000000" pitchFamily="2" charset="0"/>
              </a:rPr>
              <a:t> </a:t>
            </a:r>
            <a:r>
              <a:rPr lang="en-US" sz="900" dirty="0" err="1">
                <a:latin typeface="Montserrat" panose="00000500000000000000" pitchFamily="2" charset="0"/>
              </a:rPr>
              <a:t>mencari</a:t>
            </a:r>
            <a:r>
              <a:rPr lang="en-US" sz="900" dirty="0">
                <a:latin typeface="Montserrat" panose="00000500000000000000" pitchFamily="2" charset="0"/>
              </a:rPr>
              <a:t> </a:t>
            </a:r>
            <a:r>
              <a:rPr lang="en-US" sz="900" dirty="0" err="1">
                <a:latin typeface="Montserrat" panose="00000500000000000000" pitchFamily="2" charset="0"/>
              </a:rPr>
              <a:t>studi</a:t>
            </a:r>
            <a:r>
              <a:rPr lang="en-US" sz="900" dirty="0">
                <a:latin typeface="Montserrat" panose="00000500000000000000" pitchFamily="2" charset="0"/>
              </a:rPr>
              <a:t> </a:t>
            </a:r>
            <a:r>
              <a:rPr lang="en-US" sz="900" dirty="0" err="1">
                <a:latin typeface="Montserrat" panose="00000500000000000000" pitchFamily="2" charset="0"/>
              </a:rPr>
              <a:t>kasus</a:t>
            </a:r>
            <a:r>
              <a:rPr lang="en-US" sz="900" dirty="0">
                <a:latin typeface="Montserrat" panose="00000500000000000000" pitchFamily="2" charset="0"/>
              </a:rPr>
              <a:t> clustering .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08ECCE-946C-4CC9-DC6B-D071CB6F3D39}"/>
              </a:ext>
            </a:extLst>
          </p:cNvPr>
          <p:cNvSpPr txBox="1"/>
          <p:nvPr/>
        </p:nvSpPr>
        <p:spPr>
          <a:xfrm>
            <a:off x="5573798" y="3689657"/>
            <a:ext cx="3482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 err="1">
                <a:latin typeface="Montserrat" panose="00000500000000000000" pitchFamily="2" charset="0"/>
              </a:rPr>
              <a:t>Fokus</a:t>
            </a:r>
            <a:r>
              <a:rPr lang="en-ID" sz="900" dirty="0">
                <a:latin typeface="Montserrat" panose="00000500000000000000" pitchFamily="2" charset="0"/>
              </a:rPr>
              <a:t> pada metric driven storytelling (</a:t>
            </a:r>
            <a:r>
              <a:rPr lang="en-ID" sz="900" dirty="0" err="1">
                <a:latin typeface="Montserrat" panose="00000500000000000000" pitchFamily="2" charset="0"/>
              </a:rPr>
              <a:t>contoh</a:t>
            </a:r>
            <a:r>
              <a:rPr lang="en-ID" sz="900" dirty="0">
                <a:latin typeface="Montserrat" panose="00000500000000000000" pitchFamily="2" charset="0"/>
              </a:rPr>
              <a:t> : </a:t>
            </a:r>
            <a:r>
              <a:rPr lang="en-ID" sz="900" dirty="0" err="1">
                <a:latin typeface="Montserrat" panose="00000500000000000000" pitchFamily="2" charset="0"/>
              </a:rPr>
              <a:t>Kenapa</a:t>
            </a:r>
            <a:r>
              <a:rPr lang="en-ID" sz="900" dirty="0">
                <a:latin typeface="Montserrat" panose="00000500000000000000" pitchFamily="2" charset="0"/>
              </a:rPr>
              <a:t> confusion matrix </a:t>
            </a:r>
            <a:r>
              <a:rPr lang="en-ID" sz="900" dirty="0" err="1">
                <a:latin typeface="Montserrat" panose="00000500000000000000" pitchFamily="2" charset="0"/>
              </a:rPr>
              <a:t>penting</a:t>
            </a:r>
            <a:r>
              <a:rPr lang="en-ID" sz="900" dirty="0">
                <a:latin typeface="Montserrat" panose="00000500000000000000" pitchFamily="2" charset="0"/>
              </a:rPr>
              <a:t>? Apa </a:t>
            </a:r>
            <a:r>
              <a:rPr lang="en-ID" sz="900" dirty="0" err="1">
                <a:latin typeface="Montserrat" panose="00000500000000000000" pitchFamily="2" charset="0"/>
              </a:rPr>
              <a:t>alasannya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itu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bisa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penting</a:t>
            </a:r>
            <a:r>
              <a:rPr lang="en-ID" sz="900" dirty="0">
                <a:latin typeface="Montserrat" panose="00000500000000000000" pitchFamily="2" charset="0"/>
              </a:rPr>
              <a:t>?) dan </a:t>
            </a:r>
            <a:r>
              <a:rPr lang="en-ID" sz="900" dirty="0" err="1">
                <a:latin typeface="Montserrat" panose="00000500000000000000" pitchFamily="2" charset="0"/>
              </a:rPr>
              <a:t>sesuaikan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dengan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masalah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bisnis</a:t>
            </a:r>
            <a:r>
              <a:rPr lang="en-ID" sz="900" dirty="0">
                <a:latin typeface="Montserrat" panose="00000500000000000000" pitchFamily="2" charset="0"/>
              </a:rPr>
              <a:t> yang </a:t>
            </a:r>
            <a:r>
              <a:rPr lang="en-ID" sz="900" dirty="0" err="1">
                <a:latin typeface="Montserrat" panose="00000500000000000000" pitchFamily="2" charset="0"/>
              </a:rPr>
              <a:t>dihadapi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671C19-9A77-689F-FE1D-8C86CEEE5401}"/>
              </a:ext>
            </a:extLst>
          </p:cNvPr>
          <p:cNvSpPr txBox="1"/>
          <p:nvPr/>
        </p:nvSpPr>
        <p:spPr>
          <a:xfrm>
            <a:off x="5573796" y="4337623"/>
            <a:ext cx="3482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>
                <a:latin typeface="Montserrat" panose="00000500000000000000" pitchFamily="2" charset="0"/>
              </a:rPr>
              <a:t>Mulai </a:t>
            </a:r>
            <a:r>
              <a:rPr lang="en-ID" sz="900" dirty="0" err="1">
                <a:latin typeface="Montserrat" panose="00000500000000000000" pitchFamily="2" charset="0"/>
              </a:rPr>
              <a:t>lagi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dari</a:t>
            </a:r>
            <a:r>
              <a:rPr lang="en-ID" sz="900" dirty="0">
                <a:latin typeface="Montserrat" panose="00000500000000000000" pitchFamily="2" charset="0"/>
              </a:rPr>
              <a:t> Flask </a:t>
            </a:r>
            <a:r>
              <a:rPr lang="en-ID" sz="900" dirty="0" err="1">
                <a:latin typeface="Montserrat" panose="00000500000000000000" pitchFamily="2" charset="0"/>
              </a:rPr>
              <a:t>lalu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lanjut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ke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tingkatan</a:t>
            </a:r>
            <a:r>
              <a:rPr lang="en-ID" sz="900" dirty="0">
                <a:latin typeface="Montserrat" panose="00000500000000000000" pitchFamily="2" charset="0"/>
              </a:rPr>
              <a:t> yang </a:t>
            </a:r>
            <a:r>
              <a:rPr lang="en-ID" sz="900" dirty="0" err="1">
                <a:latin typeface="Montserrat" panose="00000500000000000000" pitchFamily="2" charset="0"/>
              </a:rPr>
              <a:t>lebih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tinggi</a:t>
            </a:r>
            <a:r>
              <a:rPr lang="en-ID" sz="900" dirty="0">
                <a:latin typeface="Montserrat" panose="00000500000000000000" pitchFamily="2" charset="0"/>
              </a:rPr>
              <a:t>. </a:t>
            </a:r>
            <a:r>
              <a:rPr lang="en-ID" sz="900" dirty="0" err="1">
                <a:latin typeface="Montserrat" panose="00000500000000000000" pitchFamily="2" charset="0"/>
              </a:rPr>
              <a:t>Pelajari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setiap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produk</a:t>
            </a:r>
            <a:r>
              <a:rPr lang="en-ID" sz="900" dirty="0">
                <a:latin typeface="Montserrat" panose="00000500000000000000" pitchFamily="2" charset="0"/>
              </a:rPr>
              <a:t> yang </a:t>
            </a:r>
            <a:r>
              <a:rPr lang="en-ID" sz="900" dirty="0" err="1">
                <a:latin typeface="Montserrat" panose="00000500000000000000" pitchFamily="2" charset="0"/>
              </a:rPr>
              <a:t>ditawarkan</a:t>
            </a:r>
            <a:r>
              <a:rPr lang="en-ID" sz="900" dirty="0">
                <a:latin typeface="Montserrat" panose="00000500000000000000" pitchFamily="2" charset="0"/>
              </a:rPr>
              <a:t> platform </a:t>
            </a:r>
            <a:r>
              <a:rPr lang="en-ID" sz="900" dirty="0" err="1">
                <a:latin typeface="Montserrat" panose="00000500000000000000" pitchFamily="2" charset="0"/>
              </a:rPr>
              <a:t>cari</a:t>
            </a:r>
            <a:r>
              <a:rPr lang="en-ID" sz="900" dirty="0">
                <a:latin typeface="Montserrat" panose="00000500000000000000" pitchFamily="2" charset="0"/>
              </a:rPr>
              <a:t> yang paling cost effective dan yang paling applicable di </a:t>
            </a:r>
            <a:r>
              <a:rPr lang="en-ID" sz="900" dirty="0" err="1">
                <a:latin typeface="Montserrat" panose="00000500000000000000" pitchFamily="2" charset="0"/>
              </a:rPr>
              <a:t>industri</a:t>
            </a:r>
            <a:r>
              <a:rPr lang="en-ID" sz="900" dirty="0">
                <a:latin typeface="Montserrat" panose="00000500000000000000" pitchFamily="2" charset="0"/>
              </a:rPr>
              <a:t>. </a:t>
            </a:r>
            <a:r>
              <a:rPr lang="it-IT" sz="900" dirty="0">
                <a:latin typeface="Montserrat" panose="00000500000000000000" pitchFamily="2" charset="0"/>
              </a:rPr>
              <a:t>Pelajari CI/CD untuk model ML sederhana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82F983-E54E-D0F1-22FB-3370F06D5FBB}"/>
              </a:ext>
            </a:extLst>
          </p:cNvPr>
          <p:cNvSpPr txBox="1"/>
          <p:nvPr/>
        </p:nvSpPr>
        <p:spPr>
          <a:xfrm>
            <a:off x="604774" y="364402"/>
            <a:ext cx="313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3F929C"/>
                </a:solidFill>
                <a:latin typeface="Montserrat" panose="00000500000000000000" pitchFamily="2" charset="0"/>
              </a:rPr>
              <a:t>Learning reflection</a:t>
            </a:r>
            <a:endParaRPr lang="en-ID" sz="1800" b="1" dirty="0">
              <a:solidFill>
                <a:srgbClr val="3F929C"/>
              </a:solidFill>
              <a:latin typeface="Montserrat" panose="000005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EDD9B3-6493-F53F-A97A-6A9F7DF5D319}"/>
              </a:ext>
            </a:extLst>
          </p:cNvPr>
          <p:cNvSpPr txBox="1"/>
          <p:nvPr/>
        </p:nvSpPr>
        <p:spPr>
          <a:xfrm>
            <a:off x="604774" y="696378"/>
            <a:ext cx="5990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Montserrat" panose="00000500000000000000" pitchFamily="2" charset="0"/>
              </a:rPr>
              <a:t>Skills that still lacking, and my strategies to achieve 50% mastery</a:t>
            </a:r>
            <a:endParaRPr lang="en-ID" sz="1200" b="1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03;p27">
            <a:extLst>
              <a:ext uri="{FF2B5EF4-FFF2-40B4-BE49-F238E27FC236}">
                <a16:creationId xmlns:a16="http://schemas.microsoft.com/office/drawing/2014/main" id="{242DD71E-1CD6-7C0C-A284-E03DCF8C6B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8146" y="1623922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900" dirty="0">
                <a:latin typeface="Montserrat" panose="00000500000000000000" pitchFamily="2" charset="0"/>
              </a:rPr>
              <a:t>English</a:t>
            </a:r>
          </a:p>
        </p:txBody>
      </p:sp>
      <p:sp>
        <p:nvSpPr>
          <p:cNvPr id="5" name="Google Shape;504;p27">
            <a:extLst>
              <a:ext uri="{FF2B5EF4-FFF2-40B4-BE49-F238E27FC236}">
                <a16:creationId xmlns:a16="http://schemas.microsoft.com/office/drawing/2014/main" id="{C2943C63-62AE-A6F1-3D0E-560502B8D0E3}"/>
              </a:ext>
            </a:extLst>
          </p:cNvPr>
          <p:cNvSpPr txBox="1">
            <a:spLocks/>
          </p:cNvSpPr>
          <p:nvPr/>
        </p:nvSpPr>
        <p:spPr>
          <a:xfrm>
            <a:off x="428145" y="2041305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Public Speaking</a:t>
            </a:r>
          </a:p>
        </p:txBody>
      </p:sp>
      <p:sp>
        <p:nvSpPr>
          <p:cNvPr id="6" name="Google Shape;505;p27">
            <a:extLst>
              <a:ext uri="{FF2B5EF4-FFF2-40B4-BE49-F238E27FC236}">
                <a16:creationId xmlns:a16="http://schemas.microsoft.com/office/drawing/2014/main" id="{C6ED1BAD-595D-4FB5-417C-C1A1B5D20B52}"/>
              </a:ext>
            </a:extLst>
          </p:cNvPr>
          <p:cNvSpPr txBox="1">
            <a:spLocks/>
          </p:cNvSpPr>
          <p:nvPr/>
        </p:nvSpPr>
        <p:spPr>
          <a:xfrm>
            <a:off x="428142" y="2406226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Etika </a:t>
            </a:r>
            <a:r>
              <a:rPr lang="en-US" sz="900" dirty="0" err="1">
                <a:latin typeface="Montserrat" panose="00000500000000000000" pitchFamily="2" charset="0"/>
              </a:rPr>
              <a:t>kerja</a:t>
            </a:r>
            <a:endParaRPr lang="en-US" sz="900" dirty="0">
              <a:latin typeface="Montserrat" panose="00000500000000000000" pitchFamily="2" charset="0"/>
            </a:endParaRPr>
          </a:p>
        </p:txBody>
      </p:sp>
      <p:sp>
        <p:nvSpPr>
          <p:cNvPr id="8" name="Google Shape;507;p27">
            <a:extLst>
              <a:ext uri="{FF2B5EF4-FFF2-40B4-BE49-F238E27FC236}">
                <a16:creationId xmlns:a16="http://schemas.microsoft.com/office/drawing/2014/main" id="{3AAB3271-8583-866E-3388-B2D21E96FC84}"/>
              </a:ext>
            </a:extLst>
          </p:cNvPr>
          <p:cNvSpPr txBox="1">
            <a:spLocks/>
          </p:cNvSpPr>
          <p:nvPr/>
        </p:nvSpPr>
        <p:spPr>
          <a:xfrm>
            <a:off x="3580185" y="1623921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30%</a:t>
            </a:r>
          </a:p>
        </p:txBody>
      </p:sp>
      <p:sp>
        <p:nvSpPr>
          <p:cNvPr id="9" name="Google Shape;508;p27">
            <a:extLst>
              <a:ext uri="{FF2B5EF4-FFF2-40B4-BE49-F238E27FC236}">
                <a16:creationId xmlns:a16="http://schemas.microsoft.com/office/drawing/2014/main" id="{016BE41D-ABF9-5AEF-2ECF-5F25FBE1D2AD}"/>
              </a:ext>
            </a:extLst>
          </p:cNvPr>
          <p:cNvSpPr txBox="1">
            <a:spLocks/>
          </p:cNvSpPr>
          <p:nvPr/>
        </p:nvSpPr>
        <p:spPr>
          <a:xfrm>
            <a:off x="3580184" y="2047395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30%</a:t>
            </a:r>
          </a:p>
        </p:txBody>
      </p:sp>
      <p:sp>
        <p:nvSpPr>
          <p:cNvPr id="10" name="Google Shape;509;p27">
            <a:extLst>
              <a:ext uri="{FF2B5EF4-FFF2-40B4-BE49-F238E27FC236}">
                <a16:creationId xmlns:a16="http://schemas.microsoft.com/office/drawing/2014/main" id="{A7C6C4E0-5DA3-77AB-6316-E4DC07B1BBD7}"/>
              </a:ext>
            </a:extLst>
          </p:cNvPr>
          <p:cNvSpPr txBox="1">
            <a:spLocks/>
          </p:cNvSpPr>
          <p:nvPr/>
        </p:nvSpPr>
        <p:spPr>
          <a:xfrm>
            <a:off x="3580183" y="2416285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20%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A7C198-4DCB-7A7B-CA23-04D15980CFC0}"/>
              </a:ext>
            </a:extLst>
          </p:cNvPr>
          <p:cNvSpPr/>
          <p:nvPr/>
        </p:nvSpPr>
        <p:spPr>
          <a:xfrm>
            <a:off x="604774" y="1199927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Soft Skills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02836D-4276-8492-6AED-E95425E8461F}"/>
              </a:ext>
            </a:extLst>
          </p:cNvPr>
          <p:cNvSpPr/>
          <p:nvPr/>
        </p:nvSpPr>
        <p:spPr>
          <a:xfrm>
            <a:off x="3404975" y="1237258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Mastery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98708E0-F337-12F3-7B4F-65848B85CD4F}"/>
              </a:ext>
            </a:extLst>
          </p:cNvPr>
          <p:cNvSpPr/>
          <p:nvPr/>
        </p:nvSpPr>
        <p:spPr>
          <a:xfrm>
            <a:off x="5620870" y="1233721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Notes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090C10-0BB1-169F-00B7-5BC43F72A2DF}"/>
              </a:ext>
            </a:extLst>
          </p:cNvPr>
          <p:cNvSpPr txBox="1"/>
          <p:nvPr/>
        </p:nvSpPr>
        <p:spPr>
          <a:xfrm>
            <a:off x="5573799" y="1629665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>
                <a:latin typeface="Montserrat" panose="00000500000000000000" pitchFamily="2" charset="0"/>
              </a:rPr>
              <a:t>Hanya </a:t>
            </a:r>
            <a:r>
              <a:rPr lang="en-ID" sz="900" dirty="0" err="1">
                <a:latin typeface="Montserrat" panose="00000500000000000000" pitchFamily="2" charset="0"/>
              </a:rPr>
              <a:t>mendapatkankan</a:t>
            </a:r>
            <a:r>
              <a:rPr lang="en-ID" sz="900" dirty="0">
                <a:latin typeface="Montserrat" panose="00000500000000000000" pitchFamily="2" charset="0"/>
              </a:rPr>
              <a:t> overall score 5.5 pada </a:t>
            </a:r>
            <a:r>
              <a:rPr lang="en-ID" sz="900" dirty="0" err="1">
                <a:latin typeface="Montserrat" panose="00000500000000000000" pitchFamily="2" charset="0"/>
              </a:rPr>
              <a:t>ielts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tes</a:t>
            </a:r>
            <a:r>
              <a:rPr lang="en-ID" sz="900" dirty="0">
                <a:latin typeface="Montserrat" panose="00000500000000000000" pitchFamily="2" charset="0"/>
              </a:rPr>
              <a:t>, </a:t>
            </a:r>
            <a:r>
              <a:rPr lang="en-ID" sz="900" dirty="0" err="1">
                <a:latin typeface="Montserrat" panose="00000500000000000000" pitchFamily="2" charset="0"/>
              </a:rPr>
              <a:t>masih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patah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patah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saat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berbicara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59B101-EA70-1E4F-8C4F-94795B14E9E4}"/>
              </a:ext>
            </a:extLst>
          </p:cNvPr>
          <p:cNvSpPr txBox="1"/>
          <p:nvPr/>
        </p:nvSpPr>
        <p:spPr>
          <a:xfrm>
            <a:off x="5573798" y="2038968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>
                <a:latin typeface="Montserrat" panose="00000500000000000000" pitchFamily="2" charset="0"/>
              </a:rPr>
              <a:t>Belum </a:t>
            </a:r>
            <a:r>
              <a:rPr lang="en-ID" sz="900" dirty="0" err="1">
                <a:latin typeface="Montserrat" panose="00000500000000000000" pitchFamily="2" charset="0"/>
              </a:rPr>
              <a:t>dapat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memberikan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presentasi</a:t>
            </a:r>
            <a:r>
              <a:rPr lang="en-ID" sz="900" dirty="0">
                <a:latin typeface="Montserrat" panose="00000500000000000000" pitchFamily="2" charset="0"/>
              </a:rPr>
              <a:t> yang </a:t>
            </a:r>
            <a:r>
              <a:rPr lang="en-ID" sz="900" dirty="0" err="1">
                <a:latin typeface="Montserrat" panose="00000500000000000000" pitchFamily="2" charset="0"/>
              </a:rPr>
              <a:t>menarik</a:t>
            </a:r>
            <a:r>
              <a:rPr lang="en-ID" sz="900" dirty="0">
                <a:latin typeface="Montserrat" panose="00000500000000000000" pitchFamily="2" charset="0"/>
              </a:rPr>
              <a:t> audience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CBEC20-A805-F673-60AF-87BC130F3F27}"/>
              </a:ext>
            </a:extLst>
          </p:cNvPr>
          <p:cNvSpPr txBox="1"/>
          <p:nvPr/>
        </p:nvSpPr>
        <p:spPr>
          <a:xfrm>
            <a:off x="5574149" y="2403966"/>
            <a:ext cx="34824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 err="1">
                <a:latin typeface="Montserrat" panose="00000500000000000000" pitchFamily="2" charset="0"/>
              </a:rPr>
              <a:t>Manajemen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waktu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masih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buruk</a:t>
            </a:r>
            <a:r>
              <a:rPr lang="en-ID" sz="900" dirty="0">
                <a:latin typeface="Montserrat" panose="00000500000000000000" pitchFamily="2" charset="0"/>
              </a:rPr>
              <a:t>, </a:t>
            </a:r>
            <a:r>
              <a:rPr lang="en-ID" sz="900" dirty="0" err="1">
                <a:latin typeface="Montserrat" panose="00000500000000000000" pitchFamily="2" charset="0"/>
              </a:rPr>
              <a:t>belum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berani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aktif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B2A4C3-3834-5D3D-8A8F-7E7C4FFC0517}"/>
              </a:ext>
            </a:extLst>
          </p:cNvPr>
          <p:cNvSpPr txBox="1"/>
          <p:nvPr/>
        </p:nvSpPr>
        <p:spPr>
          <a:xfrm>
            <a:off x="604774" y="364402"/>
            <a:ext cx="313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3F929C"/>
                </a:solidFill>
                <a:latin typeface="Montserrat" panose="00000500000000000000" pitchFamily="2" charset="0"/>
              </a:rPr>
              <a:t>Learning reflection</a:t>
            </a:r>
            <a:endParaRPr lang="en-ID" sz="1800" b="1" dirty="0">
              <a:solidFill>
                <a:srgbClr val="3F929C"/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5652E5-BB85-E06C-3B42-196622274D62}"/>
              </a:ext>
            </a:extLst>
          </p:cNvPr>
          <p:cNvSpPr txBox="1"/>
          <p:nvPr/>
        </p:nvSpPr>
        <p:spPr>
          <a:xfrm>
            <a:off x="604774" y="696378"/>
            <a:ext cx="5990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Montserrat" panose="00000500000000000000" pitchFamily="2" charset="0"/>
              </a:rPr>
              <a:t>Skills I need to achieve my target and my mastery progress</a:t>
            </a:r>
            <a:endParaRPr lang="en-ID" sz="1200" b="1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03;p27">
            <a:extLst>
              <a:ext uri="{FF2B5EF4-FFF2-40B4-BE49-F238E27FC236}">
                <a16:creationId xmlns:a16="http://schemas.microsoft.com/office/drawing/2014/main" id="{F1758412-BD60-C69B-B216-F8BC87FB59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8146" y="1623922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900" dirty="0">
                <a:latin typeface="Montserrat" panose="00000500000000000000" pitchFamily="2" charset="0"/>
              </a:rPr>
              <a:t>English</a:t>
            </a:r>
            <a:endParaRPr sz="900" dirty="0">
              <a:latin typeface="Montserrat" panose="00000500000000000000" pitchFamily="2" charset="0"/>
            </a:endParaRPr>
          </a:p>
        </p:txBody>
      </p:sp>
      <p:sp>
        <p:nvSpPr>
          <p:cNvPr id="5" name="Google Shape;504;p27">
            <a:extLst>
              <a:ext uri="{FF2B5EF4-FFF2-40B4-BE49-F238E27FC236}">
                <a16:creationId xmlns:a16="http://schemas.microsoft.com/office/drawing/2014/main" id="{F3126813-6283-3E84-F1EE-01D7A3FDCE19}"/>
              </a:ext>
            </a:extLst>
          </p:cNvPr>
          <p:cNvSpPr txBox="1">
            <a:spLocks/>
          </p:cNvSpPr>
          <p:nvPr/>
        </p:nvSpPr>
        <p:spPr>
          <a:xfrm>
            <a:off x="428145" y="2041305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Public Speaking</a:t>
            </a:r>
          </a:p>
        </p:txBody>
      </p:sp>
      <p:sp>
        <p:nvSpPr>
          <p:cNvPr id="6" name="Google Shape;505;p27">
            <a:extLst>
              <a:ext uri="{FF2B5EF4-FFF2-40B4-BE49-F238E27FC236}">
                <a16:creationId xmlns:a16="http://schemas.microsoft.com/office/drawing/2014/main" id="{E3E83433-6666-AA83-09DB-CF7B9A95C4BC}"/>
              </a:ext>
            </a:extLst>
          </p:cNvPr>
          <p:cNvSpPr txBox="1">
            <a:spLocks/>
          </p:cNvSpPr>
          <p:nvPr/>
        </p:nvSpPr>
        <p:spPr>
          <a:xfrm>
            <a:off x="428142" y="2406226"/>
            <a:ext cx="2976829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Etika </a:t>
            </a:r>
            <a:r>
              <a:rPr lang="en-US" sz="900" dirty="0" err="1">
                <a:latin typeface="Montserrat" panose="00000500000000000000" pitchFamily="2" charset="0"/>
              </a:rPr>
              <a:t>kerja</a:t>
            </a:r>
            <a:endParaRPr lang="en-US" sz="900" dirty="0">
              <a:latin typeface="Montserrat" panose="00000500000000000000" pitchFamily="2" charset="0"/>
            </a:endParaRPr>
          </a:p>
        </p:txBody>
      </p:sp>
      <p:sp>
        <p:nvSpPr>
          <p:cNvPr id="8" name="Google Shape;507;p27">
            <a:extLst>
              <a:ext uri="{FF2B5EF4-FFF2-40B4-BE49-F238E27FC236}">
                <a16:creationId xmlns:a16="http://schemas.microsoft.com/office/drawing/2014/main" id="{6528177E-8053-C524-5B65-9CF893CE92F7}"/>
              </a:ext>
            </a:extLst>
          </p:cNvPr>
          <p:cNvSpPr txBox="1">
            <a:spLocks/>
          </p:cNvSpPr>
          <p:nvPr/>
        </p:nvSpPr>
        <p:spPr>
          <a:xfrm>
            <a:off x="3580185" y="1623921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+40%</a:t>
            </a:r>
          </a:p>
        </p:txBody>
      </p:sp>
      <p:sp>
        <p:nvSpPr>
          <p:cNvPr id="9" name="Google Shape;508;p27">
            <a:extLst>
              <a:ext uri="{FF2B5EF4-FFF2-40B4-BE49-F238E27FC236}">
                <a16:creationId xmlns:a16="http://schemas.microsoft.com/office/drawing/2014/main" id="{E3B0E119-D781-FE39-C80B-245FA50C1C16}"/>
              </a:ext>
            </a:extLst>
          </p:cNvPr>
          <p:cNvSpPr txBox="1">
            <a:spLocks/>
          </p:cNvSpPr>
          <p:nvPr/>
        </p:nvSpPr>
        <p:spPr>
          <a:xfrm>
            <a:off x="3580184" y="2047395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+40%</a:t>
            </a:r>
          </a:p>
        </p:txBody>
      </p:sp>
      <p:sp>
        <p:nvSpPr>
          <p:cNvPr id="10" name="Google Shape;509;p27">
            <a:extLst>
              <a:ext uri="{FF2B5EF4-FFF2-40B4-BE49-F238E27FC236}">
                <a16:creationId xmlns:a16="http://schemas.microsoft.com/office/drawing/2014/main" id="{C57A81B9-2380-9146-BF62-96B122EFFB74}"/>
              </a:ext>
            </a:extLst>
          </p:cNvPr>
          <p:cNvSpPr txBox="1">
            <a:spLocks/>
          </p:cNvSpPr>
          <p:nvPr/>
        </p:nvSpPr>
        <p:spPr>
          <a:xfrm>
            <a:off x="3580183" y="2416285"/>
            <a:ext cx="2040685" cy="22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2286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000"/>
            </a:pPr>
            <a:r>
              <a:rPr lang="en-US" sz="900" dirty="0">
                <a:latin typeface="Montserrat" panose="00000500000000000000" pitchFamily="2" charset="0"/>
              </a:rPr>
              <a:t>+50%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98EA24-D9A5-57A0-246C-286C2058B58F}"/>
              </a:ext>
            </a:extLst>
          </p:cNvPr>
          <p:cNvSpPr/>
          <p:nvPr/>
        </p:nvSpPr>
        <p:spPr>
          <a:xfrm>
            <a:off x="604774" y="1199927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Soft Skills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E4F3F3-9039-DB72-7CA9-CA629B7A0045}"/>
              </a:ext>
            </a:extLst>
          </p:cNvPr>
          <p:cNvSpPr/>
          <p:nvPr/>
        </p:nvSpPr>
        <p:spPr>
          <a:xfrm>
            <a:off x="3404975" y="1237258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Mastery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AE77A9-AC12-EA22-AB3E-6D46C691AA58}"/>
              </a:ext>
            </a:extLst>
          </p:cNvPr>
          <p:cNvSpPr/>
          <p:nvPr/>
        </p:nvSpPr>
        <p:spPr>
          <a:xfrm>
            <a:off x="5620870" y="1233721"/>
            <a:ext cx="1116106" cy="28238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2" charset="0"/>
              </a:rPr>
              <a:t>Notes</a:t>
            </a:r>
            <a:endParaRPr lang="en-ID" sz="9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17A727-7434-EF44-616B-2026ABBC6F63}"/>
              </a:ext>
            </a:extLst>
          </p:cNvPr>
          <p:cNvSpPr txBox="1"/>
          <p:nvPr/>
        </p:nvSpPr>
        <p:spPr>
          <a:xfrm>
            <a:off x="5573799" y="1629665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n-NO" sz="900" dirty="0">
                <a:latin typeface="Montserrat" panose="00000500000000000000" pitchFamily="2" charset="0"/>
              </a:rPr>
              <a:t>Perbanyak menonton film dalam bahasa inggris, mengikuti les ielts. Perbanyak ielts preparation tes</a:t>
            </a:r>
            <a:endParaRPr lang="en-ID" sz="900" dirty="0">
              <a:latin typeface="Montserrat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AE4652-B6F6-AC5C-B2CC-472C060F7078}"/>
              </a:ext>
            </a:extLst>
          </p:cNvPr>
          <p:cNvSpPr txBox="1"/>
          <p:nvPr/>
        </p:nvSpPr>
        <p:spPr>
          <a:xfrm>
            <a:off x="5573798" y="2038968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 err="1">
                <a:latin typeface="Montserrat" panose="00000500000000000000" pitchFamily="2" charset="0"/>
              </a:rPr>
              <a:t>Perbanyak</a:t>
            </a:r>
            <a:r>
              <a:rPr lang="en-ID" sz="900" dirty="0">
                <a:latin typeface="Montserrat" panose="00000500000000000000" pitchFamily="2" charset="0"/>
              </a:rPr>
              <a:t> Latihan </a:t>
            </a:r>
            <a:r>
              <a:rPr lang="en-ID" sz="900" dirty="0" err="1">
                <a:latin typeface="Montserrat" panose="00000500000000000000" pitchFamily="2" charset="0"/>
              </a:rPr>
              <a:t>presentasi</a:t>
            </a:r>
            <a:r>
              <a:rPr lang="en-ID" sz="900" dirty="0">
                <a:latin typeface="Montserrat" panose="00000500000000000000" pitchFamily="2" charset="0"/>
              </a:rPr>
              <a:t>, </a:t>
            </a:r>
            <a:r>
              <a:rPr lang="en-ID" sz="900" dirty="0" err="1">
                <a:latin typeface="Montserrat" panose="00000500000000000000" pitchFamily="2" charset="0"/>
              </a:rPr>
              <a:t>perbanyak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wawasan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terhadap</a:t>
            </a:r>
            <a:r>
              <a:rPr lang="en-ID" sz="900" dirty="0">
                <a:latin typeface="Montserrat" panose="00000500000000000000" pitchFamily="2" charset="0"/>
              </a:rPr>
              <a:t> Bahasa.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77F2B72-8ADA-8421-C66A-D03D666C7844}"/>
              </a:ext>
            </a:extLst>
          </p:cNvPr>
          <p:cNvSpPr txBox="1"/>
          <p:nvPr/>
        </p:nvSpPr>
        <p:spPr>
          <a:xfrm>
            <a:off x="604774" y="364402"/>
            <a:ext cx="313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3F929C"/>
                </a:solidFill>
                <a:latin typeface="Montserrat" panose="00000500000000000000" pitchFamily="2" charset="0"/>
              </a:rPr>
              <a:t>Learning reflection</a:t>
            </a:r>
            <a:endParaRPr lang="en-ID" sz="1800" b="1" dirty="0">
              <a:solidFill>
                <a:srgbClr val="3F929C"/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979386-F461-E557-4377-8508F3EB3D50}"/>
              </a:ext>
            </a:extLst>
          </p:cNvPr>
          <p:cNvSpPr txBox="1"/>
          <p:nvPr/>
        </p:nvSpPr>
        <p:spPr>
          <a:xfrm>
            <a:off x="604774" y="696378"/>
            <a:ext cx="5990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Montserrat" panose="00000500000000000000" pitchFamily="2" charset="0"/>
              </a:rPr>
              <a:t>Skills that still lacking, and my strategies to achieve 70% mastery</a:t>
            </a:r>
            <a:endParaRPr lang="en-ID" sz="1200" b="1" dirty="0">
              <a:latin typeface="Montserrat" panose="000005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578180-5B65-3899-4354-3E1D6C46ABBA}"/>
              </a:ext>
            </a:extLst>
          </p:cNvPr>
          <p:cNvSpPr txBox="1"/>
          <p:nvPr/>
        </p:nvSpPr>
        <p:spPr>
          <a:xfrm>
            <a:off x="5573798" y="2412748"/>
            <a:ext cx="348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 dirty="0">
                <a:latin typeface="Montserrat" panose="00000500000000000000" pitchFamily="2" charset="0"/>
              </a:rPr>
              <a:t>Ubah </a:t>
            </a:r>
            <a:r>
              <a:rPr lang="en-ID" sz="900" dirty="0" err="1">
                <a:latin typeface="Montserrat" panose="00000500000000000000" pitchFamily="2" charset="0"/>
              </a:rPr>
              <a:t>pola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tidur</a:t>
            </a:r>
            <a:r>
              <a:rPr lang="en-ID" sz="900" dirty="0">
                <a:latin typeface="Montserrat" panose="00000500000000000000" pitchFamily="2" charset="0"/>
              </a:rPr>
              <a:t> dan </a:t>
            </a:r>
            <a:r>
              <a:rPr lang="en-ID" sz="900" dirty="0" err="1">
                <a:latin typeface="Montserrat" panose="00000500000000000000" pitchFamily="2" charset="0"/>
              </a:rPr>
              <a:t>belajar</a:t>
            </a:r>
            <a:r>
              <a:rPr lang="en-ID" sz="900" dirty="0">
                <a:latin typeface="Montserrat" panose="00000500000000000000" pitchFamily="2" charset="0"/>
              </a:rPr>
              <a:t>, </a:t>
            </a:r>
            <a:r>
              <a:rPr lang="en-ID" sz="900" dirty="0" err="1">
                <a:latin typeface="Montserrat" panose="00000500000000000000" pitchFamily="2" charset="0"/>
              </a:rPr>
              <a:t>ubah</a:t>
            </a:r>
            <a:r>
              <a:rPr lang="en-ID" sz="900" dirty="0">
                <a:latin typeface="Montserrat" panose="00000500000000000000" pitchFamily="2" charset="0"/>
              </a:rPr>
              <a:t> mindset dan </a:t>
            </a:r>
            <a:r>
              <a:rPr lang="en-ID" sz="900" dirty="0" err="1">
                <a:latin typeface="Montserrat" panose="00000500000000000000" pitchFamily="2" charset="0"/>
              </a:rPr>
              <a:t>tanamkan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untuk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selalu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menjunjung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tinggi</a:t>
            </a:r>
            <a:r>
              <a:rPr lang="en-ID" sz="900" dirty="0">
                <a:latin typeface="Montserrat" panose="00000500000000000000" pitchFamily="2" charset="0"/>
              </a:rPr>
              <a:t> </a:t>
            </a:r>
            <a:r>
              <a:rPr lang="en-ID" sz="900" dirty="0" err="1">
                <a:latin typeface="Montserrat" panose="00000500000000000000" pitchFamily="2" charset="0"/>
              </a:rPr>
              <a:t>integritas</a:t>
            </a:r>
            <a:r>
              <a:rPr lang="en-ID" sz="900" dirty="0">
                <a:latin typeface="Montserrat" panose="00000500000000000000" pitchFamily="2" charset="0"/>
              </a:rPr>
              <a:t>. Coba </a:t>
            </a:r>
            <a:r>
              <a:rPr lang="en-ID" sz="900" dirty="0" err="1">
                <a:latin typeface="Montserrat" panose="00000500000000000000" pitchFamily="2" charset="0"/>
              </a:rPr>
              <a:t>aktif</a:t>
            </a:r>
            <a:endParaRPr lang="en-ID" sz="900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459</Words>
  <Application>Microsoft Office PowerPoint</Application>
  <PresentationFormat>On-screen Show (16:9)</PresentationFormat>
  <Paragraphs>75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Montserrat</vt:lpstr>
      <vt:lpstr>Arial</vt:lpstr>
      <vt:lpstr>Calibri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Agung Hari</dc:creator>
  <cp:lastModifiedBy>Agung Hari</cp:lastModifiedBy>
  <cp:revision>3</cp:revision>
  <dcterms:modified xsi:type="dcterms:W3CDTF">2025-07-19T07:39:28Z</dcterms:modified>
</cp:coreProperties>
</file>